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13" r:id="rId2"/>
    <p:sldId id="410" r:id="rId3"/>
    <p:sldId id="411" r:id="rId4"/>
    <p:sldId id="412" r:id="rId5"/>
    <p:sldId id="387" r:id="rId6"/>
    <p:sldId id="363" r:id="rId7"/>
    <p:sldId id="385" r:id="rId8"/>
    <p:sldId id="388" r:id="rId9"/>
    <p:sldId id="368" r:id="rId10"/>
    <p:sldId id="367" r:id="rId11"/>
    <p:sldId id="366" r:id="rId12"/>
    <p:sldId id="389" r:id="rId13"/>
    <p:sldId id="390" r:id="rId14"/>
    <p:sldId id="391" r:id="rId15"/>
    <p:sldId id="392" r:id="rId16"/>
    <p:sldId id="364" r:id="rId17"/>
    <p:sldId id="393" r:id="rId18"/>
    <p:sldId id="373" r:id="rId19"/>
    <p:sldId id="394" r:id="rId20"/>
    <p:sldId id="372" r:id="rId21"/>
    <p:sldId id="395" r:id="rId22"/>
    <p:sldId id="371" r:id="rId23"/>
    <p:sldId id="396" r:id="rId24"/>
    <p:sldId id="397" r:id="rId25"/>
    <p:sldId id="398" r:id="rId26"/>
    <p:sldId id="370" r:id="rId27"/>
    <p:sldId id="399" r:id="rId28"/>
    <p:sldId id="369" r:id="rId29"/>
    <p:sldId id="400" r:id="rId30"/>
    <p:sldId id="401" r:id="rId31"/>
    <p:sldId id="365" r:id="rId32"/>
    <p:sldId id="377" r:id="rId33"/>
    <p:sldId id="402" r:id="rId34"/>
    <p:sldId id="384" r:id="rId35"/>
    <p:sldId id="403" r:id="rId36"/>
    <p:sldId id="376" r:id="rId37"/>
    <p:sldId id="404" r:id="rId38"/>
    <p:sldId id="375" r:id="rId39"/>
    <p:sldId id="405" r:id="rId40"/>
    <p:sldId id="406" r:id="rId41"/>
    <p:sldId id="374" r:id="rId42"/>
    <p:sldId id="407" r:id="rId43"/>
    <p:sldId id="409" r:id="rId44"/>
    <p:sldId id="378" r:id="rId45"/>
    <p:sldId id="408" r:id="rId46"/>
    <p:sldId id="379" r:id="rId47"/>
    <p:sldId id="380" r:id="rId48"/>
    <p:sldId id="262" r:id="rId49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5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B29CB9B8-D8EF-4EAD-BF24-29AC4C536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99724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0E8000FC-CDCD-4F15-A918-BDEED0EE8E69}" type="datetimeFigureOut">
              <a:rPr lang="th-TH" smtClean="0"/>
              <a:pPr/>
              <a:t>20/04/62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3E4C2618-65DA-40CA-9DD0-1184A065149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73465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46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27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6BD0-ADCF-4429-9B6C-F9D68EE2BB1E}" type="datetime1">
              <a:rPr lang="th-TH" smtClean="0"/>
              <a:t>20/04/62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AD95-77D1-4A82-91F1-5550CA0AD3BD}" type="datetime1">
              <a:rPr lang="th-TH" smtClean="0"/>
              <a:t>20/04/62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38E-09A4-4189-84FC-DC493052DD3C}" type="datetime1">
              <a:rPr lang="th-TH" smtClean="0"/>
              <a:t>20/04/62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739B-33F7-443C-8FB9-5A1BC133F1D3}" type="datetime1">
              <a:rPr lang="th-TH" smtClean="0"/>
              <a:t>20/04/62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5544616" cy="365125"/>
          </a:xfrm>
        </p:spPr>
        <p:txBody>
          <a:bodyPr/>
          <a:lstStyle>
            <a:lvl1pPr>
              <a:defRPr sz="1400" b="0" baseline="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 baseline="0">
                <a:solidFill>
                  <a:srgbClr val="898989"/>
                </a:solidFill>
                <a:latin typeface="+mj-lt"/>
                <a:cs typeface="CordiaUPC" panose="020B0304020202020204" pitchFamily="34" charset="-34"/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1CC6-66B8-4EB5-AB03-1BA896E8C6F5}" type="datetime1">
              <a:rPr lang="th-TH" smtClean="0"/>
              <a:t>20/04/62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4E20-7BD1-4163-BEC9-01EDF6BF1CB1}" type="datetime1">
              <a:rPr lang="th-TH" smtClean="0"/>
              <a:t>20/04/62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A98C-3644-4755-A32C-8E2679FA7A93}" type="datetime1">
              <a:rPr lang="th-TH" smtClean="0"/>
              <a:t>20/04/62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154F-7B51-4BCE-9FA5-65509E909A4A}" type="datetime1">
              <a:rPr lang="th-TH" smtClean="0"/>
              <a:t>20/04/62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E99D-183B-40D8-A9DC-39CA66F1D970}" type="datetime1">
              <a:rPr lang="th-TH" smtClean="0"/>
              <a:t>20/04/62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CDE7-C907-481A-9377-2A904F1E2423}" type="datetime1">
              <a:rPr lang="th-TH" smtClean="0"/>
              <a:t>20/04/62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042-CB83-4F15-A9DE-EC01C285FCE8}" type="datetime1">
              <a:rPr lang="th-TH" smtClean="0"/>
              <a:t>20/04/62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3201-147C-4991-8D17-3C317B18D721}" type="datetime1">
              <a:rPr lang="th-TH" smtClean="0"/>
              <a:t>20/04/62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Architecture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496944" cy="11958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II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Flip-Flops</a:t>
            </a:r>
            <a:endParaRPr lang="en-US" dirty="0">
              <a:solidFill>
                <a:schemeClr val="tx1"/>
              </a:solidFill>
            </a:endParaRPr>
          </a:p>
          <a:p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4" name="รูปภาพ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50" y="404659"/>
            <a:ext cx="1943100" cy="194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D13BC-9625-4128-A9C6-8D6A8C5B5743}"/>
              </a:ext>
            </a:extLst>
          </p:cNvPr>
          <p:cNvSpPr txBox="1"/>
          <p:nvPr/>
        </p:nvSpPr>
        <p:spPr>
          <a:xfrm>
            <a:off x="1" y="63347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Department of Computer Science, Faculty of Science, Chiang Mai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for Full-Adder</a:t>
            </a:r>
            <a:endParaRPr lang="th-TH" dirty="0"/>
          </a:p>
        </p:txBody>
      </p:sp>
      <p:pic>
        <p:nvPicPr>
          <p:cNvPr id="8" name="Content Placeholder 7" descr="figure 1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192243" cy="3803794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10</a:t>
            </a:fld>
            <a:endParaRPr lang="th-TH" dirty="0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D6DE445A-F440-47FE-908B-27AE760A6D4E}"/>
              </a:ext>
            </a:extLst>
          </p:cNvPr>
          <p:cNvSpPr/>
          <p:nvPr/>
        </p:nvSpPr>
        <p:spPr>
          <a:xfrm>
            <a:off x="7883573" y="3861048"/>
            <a:ext cx="1080915" cy="648072"/>
          </a:xfrm>
          <a:prstGeom prst="borderCallout1">
            <a:avLst>
              <a:gd name="adj1" fmla="val 53426"/>
              <a:gd name="adj2" fmla="val -1849"/>
              <a:gd name="adj3" fmla="val 99476"/>
              <a:gd name="adj4" fmla="val -46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 variety of ways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06C12A-7693-43E9-9908-BB9C3C2572D9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7584395" y="4185084"/>
            <a:ext cx="299178" cy="576064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Full-Adder Circuit</a:t>
            </a:r>
            <a:endParaRPr lang="th-TH" dirty="0"/>
          </a:p>
        </p:txBody>
      </p:sp>
      <p:pic>
        <p:nvPicPr>
          <p:cNvPr id="8" name="Content Placeholder 7" descr="figure 1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421" y="1968354"/>
            <a:ext cx="8654075" cy="2612774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11</a:t>
            </a:fld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most common type of sequential circuit is the synchronous type.</a:t>
            </a:r>
          </a:p>
          <a:p>
            <a:r>
              <a:rPr lang="en-US"/>
              <a:t>Synchronization is achieved by a timing device called a clock pulse generator that produces a periodic train of clock pulses.</a:t>
            </a:r>
          </a:p>
          <a:p>
            <a:r>
              <a:rPr lang="en-US"/>
              <a:t>The clock pulses are distributed throughout the system in such a way that storage elements are affected only with the arrival of the synchronization pulse.</a:t>
            </a:r>
          </a:p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723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storage elements employed in clocked sequential circuits are called flip-flops.</a:t>
            </a:r>
          </a:p>
          <a:p>
            <a:r>
              <a:rPr lang="en-US"/>
              <a:t>A flip-flop is a binary cell capable of storing one bit of information.</a:t>
            </a:r>
          </a:p>
          <a:p>
            <a:r>
              <a:rPr lang="en-US"/>
              <a:t>It has two outputs, one for normal value and one for the complement value of the bit stored in it.</a:t>
            </a:r>
          </a:p>
          <a:p>
            <a:r>
              <a:rPr lang="en-US"/>
              <a:t>A flip-flop maintains a binary state until directed by a clock pulse to switch states.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996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Flip-Flop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has three inputs, labeled S (for set), </a:t>
            </a:r>
            <a:br>
              <a:rPr lang="en-US" dirty="0"/>
            </a:br>
            <a:r>
              <a:rPr lang="en-US" dirty="0"/>
              <a:t>R (for reset), and C (for clock).</a:t>
            </a:r>
          </a:p>
          <a:p>
            <a:r>
              <a:rPr lang="en-US" dirty="0"/>
              <a:t>It has an output Q and sometimes the flip-flop has a complemented output, which is indicated with a small circle at the other output terminal.</a:t>
            </a:r>
          </a:p>
          <a:p>
            <a:r>
              <a:rPr lang="en-US" dirty="0"/>
              <a:t>There is an arrowhead-shaped symbol in front of the letter C to designate a dynamic input.</a:t>
            </a:r>
          </a:p>
          <a:p>
            <a:r>
              <a:rPr lang="en-US" dirty="0"/>
              <a:t>The dynamic indicator symbol denotes the fact that the flip-flop responds to a positive transition (from 0 to 1) of the input clock signal.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924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Flip-Flop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 is no signal at the clock input C, the output of the circuit cannot change irrespective of the values at inputs S and R.</a:t>
            </a:r>
          </a:p>
          <a:p>
            <a:r>
              <a:rPr lang="en-US" dirty="0"/>
              <a:t>Only when the clock signal changes from 0 to 1 can the output be affected according o the values in inputs S and 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848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(Set-Reset) Flip-Flop</a:t>
            </a:r>
            <a:endParaRPr lang="th-TH" dirty="0"/>
          </a:p>
        </p:txBody>
      </p:sp>
      <p:pic>
        <p:nvPicPr>
          <p:cNvPr id="8" name="Content Placeholder 7" descr="figure 1-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5992" y="1844824"/>
            <a:ext cx="8010808" cy="2736304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16</a:t>
            </a:fld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Flip-Flop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next state Q(t + 1) is determined from the D input.</a:t>
            </a:r>
          </a:p>
          <a:p>
            <a:r>
              <a:rPr lang="en-US" dirty="0"/>
              <a:t>A D flip-flop has the advantage of having only one input (excluding C).</a:t>
            </a:r>
          </a:p>
          <a:p>
            <a:r>
              <a:rPr lang="en-US" dirty="0"/>
              <a:t>It has disadvantage that its characteristic table does not have a “</a:t>
            </a:r>
            <a:r>
              <a:rPr lang="en-US" i="1" dirty="0"/>
              <a:t>no change”</a:t>
            </a:r>
            <a:r>
              <a:rPr lang="en-US" dirty="0"/>
              <a:t> condition </a:t>
            </a:r>
            <a:br>
              <a:rPr lang="en-US" dirty="0"/>
            </a:br>
            <a:r>
              <a:rPr lang="en-US" dirty="0"/>
              <a:t>Q(t + 1) = O(t).</a:t>
            </a:r>
          </a:p>
          <a:p>
            <a:r>
              <a:rPr lang="en-US" dirty="0"/>
              <a:t>The </a:t>
            </a:r>
            <a:r>
              <a:rPr lang="en-US" i="1" dirty="0"/>
              <a:t>“no change” </a:t>
            </a:r>
            <a:r>
              <a:rPr lang="en-US" dirty="0"/>
              <a:t>condition can be accomplished either by disabling the clock signal or by feeding the output back into the input, so that clock pulses keep the state of the flip-flop unchanged.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761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(Data) Flip-Flop</a:t>
            </a:r>
            <a:endParaRPr lang="th-TH" dirty="0"/>
          </a:p>
        </p:txBody>
      </p:sp>
      <p:pic>
        <p:nvPicPr>
          <p:cNvPr id="8" name="Content Placeholder 7" descr="figure 1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836" y="1700808"/>
            <a:ext cx="8302624" cy="2835981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18</a:t>
            </a:fld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3411266" y="5013176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Q(t + 1) = D</a:t>
            </a:r>
            <a:endParaRPr lang="th-TH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JK Flip-Flop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Inputs J and K behave like inputs S and R to set and clear the flip-flop, respectively.</a:t>
            </a:r>
          </a:p>
          <a:p>
            <a:r>
              <a:rPr lang="en-US"/>
              <a:t>When inputs J and K are both equal to 1, a clock transition switches the outputs of the flip-flop to their complement state.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007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Combinational Circuits</a:t>
            </a:r>
          </a:p>
          <a:p>
            <a:r>
              <a:rPr lang="en-US" dirty="0"/>
              <a:t>Flips-Flops</a:t>
            </a:r>
          </a:p>
          <a:p>
            <a:r>
              <a:rPr lang="en-US" dirty="0"/>
              <a:t>Sequential Circuits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204231: Computer Organization and Architecture</a:t>
            </a:r>
            <a:endParaRPr lang="th-TH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/>
              <a:t>2</a:t>
            </a:fld>
            <a:endParaRPr lang="th-TH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740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JK Flip-Flop</a:t>
            </a:r>
            <a:endParaRPr lang="th-TH" dirty="0"/>
          </a:p>
        </p:txBody>
      </p:sp>
      <p:pic>
        <p:nvPicPr>
          <p:cNvPr id="8" name="Content Placeholder 7" descr="figure 1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587"/>
            <a:ext cx="8465033" cy="2880557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20</a:t>
            </a:fld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Flip-Flop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 flip-flop has only two conditions.</a:t>
            </a:r>
          </a:p>
          <a:p>
            <a:r>
              <a:rPr lang="en-US"/>
              <a:t>When T = 0 (J = K = 0) a clock transition does not change the state of the flip-flop.</a:t>
            </a:r>
          </a:p>
          <a:p>
            <a:r>
              <a:rPr lang="en-US"/>
              <a:t>When T = 1 (J = K = 1) a clock transition complements the state of the flip-flop.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5487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(Toggle) Flip-Flop</a:t>
            </a:r>
            <a:endParaRPr lang="th-TH" dirty="0"/>
          </a:p>
        </p:txBody>
      </p:sp>
      <p:pic>
        <p:nvPicPr>
          <p:cNvPr id="8" name="Content Placeholder 7" descr="figure 1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283" y="1556792"/>
            <a:ext cx="8513434" cy="2907989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22</a:t>
            </a:fld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2787697" y="5013176"/>
            <a:ext cx="3568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Q(t + 1) = Q(t) </a:t>
            </a:r>
            <a:r>
              <a:rPr lang="en-US" sz="3600" dirty="0">
                <a:sym typeface="Symbol"/>
              </a:rPr>
              <a:t></a:t>
            </a:r>
            <a:r>
              <a:rPr lang="en-US" sz="3600" dirty="0"/>
              <a:t> T</a:t>
            </a:r>
            <a:endParaRPr lang="th-TH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Edge-Triggered Flip-Flops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this type of  flip-flop, output transitions occur at a specific level of the clock pulse.</a:t>
            </a:r>
          </a:p>
          <a:p>
            <a:r>
              <a:rPr lang="en-US"/>
              <a:t>When the pulse input level exceeds this threshold level, the inputs are locked out so that the flip-flop is unresponsive to further changes in inputs until the clock pulse returns to 0 and another pulse occurs.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713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Positive-Edge-Triggered D Flip-Flop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in the D is transferred to the Q output when the clock makes a positive transition.</a:t>
            </a:r>
          </a:p>
          <a:p>
            <a:r>
              <a:rPr lang="en-US" dirty="0"/>
              <a:t>The output cannot change when the clock is in the 1 level, in the 0 level, or in a transition from the 1 level to the 0 level.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882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Negative-Edge-Triggered D Flip-Flop</a:t>
            </a:r>
            <a:endParaRPr lang="th-TH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graphic symbol includes a negation small circle in front of the dynamic indicator at the C input.</a:t>
            </a:r>
          </a:p>
          <a:p>
            <a:r>
              <a:rPr lang="en-US"/>
              <a:t>This denotes a negative-edge-triggered behavior.</a:t>
            </a:r>
          </a:p>
          <a:p>
            <a:r>
              <a:rPr lang="en-US"/>
              <a:t>In this case the flip-flop responds to a transition from the 1 level to the 0 level of the clock signal.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20847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Edge-Triggered D Flip-Flops</a:t>
            </a:r>
            <a:endParaRPr lang="th-TH" dirty="0"/>
          </a:p>
        </p:txBody>
      </p:sp>
      <p:pic>
        <p:nvPicPr>
          <p:cNvPr id="8" name="Content Placeholder 7" descr="figure 1-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1459" y="1340768"/>
            <a:ext cx="7546965" cy="4676580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26</a:t>
            </a:fld>
            <a:endParaRPr lang="th-TH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Excitation Tables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characteristic tables of flip-flops specify the next state when the inputs and the present state are known.</a:t>
            </a:r>
          </a:p>
          <a:p>
            <a:r>
              <a:rPr lang="en-US"/>
              <a:t>During the design of sequential circuits we usually know the required transition from present state to next date and wish to find the flip-flop input conditions that will cause the required transition.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0165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Excitation Table for 4 Flip-Flops</a:t>
            </a:r>
            <a:endParaRPr lang="th-TH" dirty="0"/>
          </a:p>
        </p:txBody>
      </p:sp>
      <p:pic>
        <p:nvPicPr>
          <p:cNvPr id="8" name="Content Placeholder 7" descr="table 1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327338"/>
            <a:ext cx="7272808" cy="4959235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28</a:t>
            </a:fld>
            <a:endParaRPr lang="th-TH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Excitation Tables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symbol x in the tables represents a don’t-care condition.</a:t>
            </a:r>
          </a:p>
          <a:p>
            <a:r>
              <a:rPr lang="en-US"/>
              <a:t>For example, in a JK flip-flop, a transition from present state of 0 to a next state of 0 can be achieved by having inputs J and K equal to 0 (to obtain no change) or by letting J=0 and K=1 to clear the flip-flop (although it is already cleared).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351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Combinational Circuits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 combinational circuit is a connected arrangement of logic gates with a set of inputs and outputs.</a:t>
            </a:r>
          </a:p>
          <a:p>
            <a:r>
              <a:rPr lang="en-US"/>
              <a:t>The n binary input variables come from an external source, the m binary output variables go to an external destination, and in between there is a interconnection of logic gates.</a:t>
            </a:r>
          </a:p>
          <a:p>
            <a:r>
              <a:rPr lang="en-US"/>
              <a:t>A combinational circuit transforms binary information from the given input data to the required output data.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66136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sequential circuit is an interconnection of flip-flop and gates.</a:t>
            </a:r>
          </a:p>
          <a:p>
            <a:r>
              <a:rPr lang="en-US"/>
              <a:t>It consists of a combinational circuit and a number of clocked  flip-flops.</a:t>
            </a:r>
          </a:p>
          <a:p>
            <a:r>
              <a:rPr lang="en-US"/>
              <a:t>In general, any number or type of flip-flops may be included.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5263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Diagram of </a:t>
            </a:r>
            <a:br>
              <a:rPr lang="en-US" dirty="0"/>
            </a:br>
            <a:r>
              <a:rPr lang="en-US" sz="4200" dirty="0"/>
              <a:t>a Clocked Synchronous Sequential Circuit</a:t>
            </a:r>
            <a:endParaRPr lang="th-TH" sz="4200" dirty="0"/>
          </a:p>
        </p:txBody>
      </p:sp>
      <p:pic>
        <p:nvPicPr>
          <p:cNvPr id="8" name="Content Placeholder 7" descr="figure 1-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5127" y="1916832"/>
            <a:ext cx="8163004" cy="2669485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31</a:t>
            </a:fld>
            <a:endParaRPr lang="th-TH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Sequential Circuit</a:t>
            </a:r>
            <a:endParaRPr lang="th-TH" dirty="0"/>
          </a:p>
        </p:txBody>
      </p:sp>
      <p:pic>
        <p:nvPicPr>
          <p:cNvPr id="12" name="Content Placeholder 11" descr="figure 1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8508" y="1240311"/>
            <a:ext cx="5809796" cy="5173599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32</a:t>
            </a:fld>
            <a:endParaRPr lang="th-TH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 Input Equations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part of the combinational circuit that generates the inputs to flip-flops are described by a set of Boolean expressions called flip-flop input equations.</a:t>
            </a:r>
          </a:p>
          <a:p>
            <a:r>
              <a:rPr lang="en-US"/>
              <a:t>We adopt the convention of using the flip-flop input symbol to denote the input equation variable name and a subscript to designate the symbol chosen for the output of the flip-flop.</a:t>
            </a:r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24405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 Input Equations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output of the OR gate is connected to the D input of flip-flop A, we write the first equation as</a:t>
            </a:r>
          </a:p>
          <a:p>
            <a:pPr marL="0" indent="0">
              <a:buNone/>
            </a:pPr>
            <a:r>
              <a:rPr lang="en-US" dirty="0"/>
              <a:t>			D</a:t>
            </a:r>
            <a:r>
              <a:rPr lang="en-US" baseline="-25000" dirty="0"/>
              <a:t>A</a:t>
            </a:r>
            <a:r>
              <a:rPr lang="en-US" dirty="0"/>
              <a:t> = Ax + Bx</a:t>
            </a:r>
          </a:p>
          <a:p>
            <a:r>
              <a:rPr lang="en-US" dirty="0"/>
              <a:t>The second input equation is derived from the single AND gate whose input is connected to the D input of flip-flop B</a:t>
            </a:r>
          </a:p>
          <a:p>
            <a:pPr marL="0" indent="0">
              <a:buNone/>
            </a:pPr>
            <a:r>
              <a:rPr lang="en-US" dirty="0"/>
              <a:t>			D</a:t>
            </a:r>
            <a:r>
              <a:rPr lang="en-US" baseline="-25000" dirty="0"/>
              <a:t>B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dirty="0" err="1">
                <a:sym typeface="Symbol"/>
              </a:rPr>
              <a:t></a:t>
            </a:r>
            <a:r>
              <a:rPr lang="en-US" dirty="0" err="1"/>
              <a:t>x</a:t>
            </a:r>
            <a:endParaRPr lang="en-US" dirty="0"/>
          </a:p>
          <a:p>
            <a:r>
              <a:rPr lang="en-US" dirty="0"/>
              <a:t>The external output of a sequential circuit is</a:t>
            </a:r>
          </a:p>
          <a:p>
            <a:pPr marL="0" indent="0">
              <a:buNone/>
            </a:pPr>
            <a:r>
              <a:rPr lang="en-US" dirty="0"/>
              <a:t>			y = Ax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+ Bx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34</a:t>
            </a:fld>
            <a:endParaRPr lang="th-TH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Table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sequential circuit is specified by a state table that relates outputs and next states as a function of inputs and present states.</a:t>
            </a:r>
          </a:p>
          <a:p>
            <a:r>
              <a:rPr lang="en-US"/>
              <a:t>The next-state value of a each flip-flop is equal to its D input value in the present state.</a:t>
            </a:r>
          </a:p>
          <a:p>
            <a:r>
              <a:rPr lang="en-US"/>
              <a:t>The output column is derived from the output equation.</a:t>
            </a:r>
          </a:p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0441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Table for Sequential Circuit</a:t>
            </a:r>
            <a:endParaRPr lang="th-TH" dirty="0"/>
          </a:p>
        </p:txBody>
      </p:sp>
      <p:pic>
        <p:nvPicPr>
          <p:cNvPr id="8" name="Content Placeholder 7" descr="table 1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311766" cy="4747666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36</a:t>
            </a:fld>
            <a:endParaRPr lang="th-TH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Diagram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In this type of diagram, a state is represented by a circle, and the transition between states is indicated by directed lines connecting the circles.</a:t>
            </a:r>
          </a:p>
          <a:p>
            <a:r>
              <a:rPr lang="en-US"/>
              <a:t>The binary number inside each circle identifies the state of the flip-flops.</a:t>
            </a:r>
          </a:p>
          <a:p>
            <a:r>
              <a:rPr lang="en-US"/>
              <a:t>The directed lines are labeled with two binary numbers separated by a slash.</a:t>
            </a:r>
          </a:p>
          <a:p>
            <a:r>
              <a:rPr lang="en-US"/>
              <a:t>The input value during the preset state is labeled first and the number after the slash gives the output during the present state.</a:t>
            </a:r>
          </a:p>
          <a:p>
            <a:r>
              <a:rPr lang="en-US"/>
              <a:t>A directed line connecting a circle with itself indicates that no change of state occurs.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5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Diagrams of Sequential Circuit</a:t>
            </a:r>
            <a:endParaRPr lang="th-TH" dirty="0"/>
          </a:p>
        </p:txBody>
      </p:sp>
      <p:pic>
        <p:nvPicPr>
          <p:cNvPr id="8" name="Content Placeholder 7" descr="figure 1-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824536" cy="4458537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38</a:t>
            </a:fld>
            <a:endParaRPr lang="th-TH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Example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design procedure consists of first translating the circuit specifications into a state diagram.</a:t>
            </a:r>
          </a:p>
          <a:p>
            <a:r>
              <a:rPr lang="en-US"/>
              <a:t>The state diagram is then converted into a state table.</a:t>
            </a:r>
          </a:p>
          <a:p>
            <a:r>
              <a:rPr lang="en-US"/>
              <a:t>From the state table we obtain the information for obtaining the logic circuit diagram.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387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Diagram of </a:t>
            </a:r>
            <a:br>
              <a:rPr lang="en-US" dirty="0"/>
            </a:br>
            <a:r>
              <a:rPr lang="en-US" dirty="0"/>
              <a:t>a Combinational Circuit</a:t>
            </a:r>
            <a:endParaRPr lang="th-TH" dirty="0"/>
          </a:p>
        </p:txBody>
      </p:sp>
      <p:pic>
        <p:nvPicPr>
          <p:cNvPr id="6" name="Content Placeholder 7" descr="figure 1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7339215" cy="202217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1208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Example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wish to design a clocked sequential circuit that goes through a sequence of repeated binary states 00, 01, 10, and 11 when a external input x is equal to 1.</a:t>
            </a:r>
          </a:p>
          <a:p>
            <a:r>
              <a:rPr lang="en-US" dirty="0"/>
              <a:t>The state of the circuit remains unchanged when x</a:t>
            </a:r>
            <a:r>
              <a:rPr lang="th-TH" dirty="0"/>
              <a:t> </a:t>
            </a:r>
            <a:r>
              <a:rPr lang="en-US" dirty="0"/>
              <a:t>=</a:t>
            </a:r>
            <a:r>
              <a:rPr lang="th-TH" dirty="0"/>
              <a:t> </a:t>
            </a:r>
            <a:r>
              <a:rPr lang="en-US" dirty="0"/>
              <a:t>0.</a:t>
            </a:r>
          </a:p>
          <a:p>
            <a:r>
              <a:rPr lang="en-US" dirty="0"/>
              <a:t>This type of circuit is called a 2-bit binary counter because the state sequence is identical to the count sequence of two binary digits.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0098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Diagram for Binary Counter</a:t>
            </a:r>
            <a:endParaRPr lang="th-TH" dirty="0"/>
          </a:p>
        </p:txBody>
      </p:sp>
      <p:pic>
        <p:nvPicPr>
          <p:cNvPr id="8" name="Content Placeholder 7" descr="figure 1-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5655876" cy="4734131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41</a:t>
            </a:fld>
            <a:endParaRPr lang="th-TH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Excitation Table for Binary Counter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excitation table of a sequential circuit is an extension of the state table.</a:t>
            </a:r>
          </a:p>
          <a:p>
            <a:r>
              <a:rPr lang="en-US"/>
              <a:t>This excitation consists of a list of flip-flop input excitations that will cause the required state transitions.</a:t>
            </a:r>
          </a:p>
          <a:p>
            <a:r>
              <a:rPr lang="en-US"/>
              <a:t>The flip-flop input conditions are a function of the type of flip-flop used.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4112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Excitation Table for Binary Counter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the first row of below table, we have a transition for flip-flop A from 0 in the present state to 0 in the next state.</a:t>
            </a:r>
          </a:p>
          <a:p>
            <a:r>
              <a:rPr lang="en-US" dirty="0"/>
              <a:t>From slide number 28 we find that a transition of states from Q(t)</a:t>
            </a:r>
            <a:r>
              <a:rPr lang="th-TH" dirty="0"/>
              <a:t> </a:t>
            </a:r>
            <a:r>
              <a:rPr lang="en-US" dirty="0"/>
              <a:t>=</a:t>
            </a:r>
            <a:r>
              <a:rPr lang="th-TH" dirty="0"/>
              <a:t> </a:t>
            </a:r>
            <a:r>
              <a:rPr lang="en-US" dirty="0"/>
              <a:t>0 to Q(t</a:t>
            </a:r>
            <a:r>
              <a:rPr lang="th-TH" dirty="0"/>
              <a:t> </a:t>
            </a:r>
            <a:r>
              <a:rPr lang="en-US" dirty="0"/>
              <a:t>+</a:t>
            </a:r>
            <a:r>
              <a:rPr lang="th-TH" dirty="0"/>
              <a:t> </a:t>
            </a:r>
            <a:r>
              <a:rPr lang="en-US" dirty="0"/>
              <a:t>1)</a:t>
            </a:r>
            <a:r>
              <a:rPr lang="th-TH" dirty="0"/>
              <a:t> </a:t>
            </a:r>
            <a:r>
              <a:rPr lang="en-US" dirty="0"/>
              <a:t>=</a:t>
            </a:r>
            <a:r>
              <a:rPr lang="th-TH" dirty="0"/>
              <a:t> </a:t>
            </a:r>
            <a:r>
              <a:rPr lang="en-US" dirty="0"/>
              <a:t>0 in a JK flip-flop requires that input J</a:t>
            </a:r>
            <a:r>
              <a:rPr lang="th-TH" dirty="0"/>
              <a:t> </a:t>
            </a:r>
            <a:r>
              <a:rPr lang="en-US" dirty="0"/>
              <a:t>=</a:t>
            </a:r>
            <a:r>
              <a:rPr lang="th-TH" dirty="0"/>
              <a:t> </a:t>
            </a:r>
            <a:r>
              <a:rPr lang="en-US" dirty="0"/>
              <a:t>0 and input K</a:t>
            </a:r>
            <a:r>
              <a:rPr lang="th-TH" dirty="0"/>
              <a:t> </a:t>
            </a:r>
            <a:r>
              <a:rPr lang="en-US" dirty="0"/>
              <a:t>=</a:t>
            </a:r>
            <a:r>
              <a:rPr lang="th-TH" dirty="0"/>
              <a:t> </a:t>
            </a:r>
            <a:r>
              <a:rPr lang="en-US" dirty="0"/>
              <a:t>x.</a:t>
            </a:r>
          </a:p>
          <a:p>
            <a:r>
              <a:rPr lang="en-US" dirty="0"/>
              <a:t>So 0 and x are copied in the first row under J</a:t>
            </a:r>
            <a:r>
              <a:rPr lang="en-US" baseline="-25000" dirty="0"/>
              <a:t>A</a:t>
            </a:r>
            <a:r>
              <a:rPr lang="en-US" dirty="0"/>
              <a:t> and K</a:t>
            </a:r>
            <a:r>
              <a:rPr lang="en-US" baseline="-25000" dirty="0"/>
              <a:t>A</a:t>
            </a:r>
            <a:r>
              <a:rPr lang="en-US" dirty="0"/>
              <a:t>, respectively.</a:t>
            </a:r>
          </a:p>
          <a:p>
            <a:r>
              <a:rPr lang="en-US" dirty="0"/>
              <a:t>Since the first row also shows a transition for flip-flop B from 0 in the present state to 0 in the next state, 0 and x are copied in the first row under J</a:t>
            </a:r>
            <a:r>
              <a:rPr lang="en-US" baseline="-25000" dirty="0"/>
              <a:t>B</a:t>
            </a:r>
            <a:r>
              <a:rPr lang="en-US" dirty="0"/>
              <a:t> and K</a:t>
            </a:r>
            <a:r>
              <a:rPr lang="en-US" baseline="-25000" dirty="0"/>
              <a:t>B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1681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Excitation Table for Binary Counter</a:t>
            </a:r>
            <a:endParaRPr lang="th-TH" dirty="0"/>
          </a:p>
        </p:txBody>
      </p:sp>
      <p:pic>
        <p:nvPicPr>
          <p:cNvPr id="8" name="Content Placeholder 7" descr="table 1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556367" cy="4536504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44</a:t>
            </a:fld>
            <a:endParaRPr lang="th-TH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Design of Logic Circuit Diagram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inputs to the combinational circuit are the external input x and the present-state values of flip-flops A and B.</a:t>
            </a:r>
          </a:p>
          <a:p>
            <a:r>
              <a:rPr lang="en-US" dirty="0"/>
              <a:t>The entries that list the combinational circuit inputs are specified under the </a:t>
            </a:r>
            <a:r>
              <a:rPr lang="en-US" i="1" dirty="0"/>
              <a:t>“preset state” </a:t>
            </a:r>
            <a:r>
              <a:rPr lang="en-US" dirty="0"/>
              <a:t>and </a:t>
            </a:r>
            <a:r>
              <a:rPr lang="en-US" i="1" dirty="0"/>
              <a:t>“input” </a:t>
            </a:r>
            <a:r>
              <a:rPr lang="en-US" dirty="0"/>
              <a:t>columns in the excitation table.</a:t>
            </a:r>
          </a:p>
          <a:p>
            <a:r>
              <a:rPr lang="en-US" dirty="0"/>
              <a:t>The combinational circuit outputs are specified under the “flip-flop inputs” columns.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114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Maps for </a:t>
            </a:r>
            <a:br>
              <a:rPr lang="en-US" dirty="0"/>
            </a:br>
            <a:r>
              <a:rPr lang="en-US" dirty="0"/>
              <a:t>Combinatorial Circuit of Counter</a:t>
            </a:r>
            <a:endParaRPr lang="th-TH" dirty="0"/>
          </a:p>
        </p:txBody>
      </p:sp>
      <p:pic>
        <p:nvPicPr>
          <p:cNvPr id="8" name="Content Placeholder 7" descr="figure 1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448" y="1428900"/>
            <a:ext cx="6477904" cy="4952428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46</a:t>
            </a:fld>
            <a:endParaRPr lang="th-TH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Logic Diagram of </a:t>
            </a:r>
            <a:br>
              <a:rPr lang="en-US" dirty="0"/>
            </a:br>
            <a:r>
              <a:rPr lang="en-US" dirty="0"/>
              <a:t>a 2-Bit Binary Counter</a:t>
            </a:r>
            <a:endParaRPr lang="th-TH" dirty="0"/>
          </a:p>
        </p:txBody>
      </p:sp>
      <p:pic>
        <p:nvPicPr>
          <p:cNvPr id="8" name="Content Placeholder 7" descr="figure 1-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887373" cy="4833253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47</a:t>
            </a:fld>
            <a:endParaRPr lang="th-TH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</a:t>
            </a:r>
            <a:r>
              <a:rPr lang="en-US" dirty="0" err="1"/>
              <a:t>Moris</a:t>
            </a:r>
            <a:r>
              <a:rPr lang="en-US" dirty="0"/>
              <a:t> Mano, </a:t>
            </a:r>
            <a:r>
              <a:rPr lang="en-US" b="1" dirty="0"/>
              <a:t>Computer System Architecture</a:t>
            </a:r>
            <a:r>
              <a:rPr lang="en-US" dirty="0"/>
              <a:t>, 3rd ed. NJ: Prentice Hall, 1992.</a:t>
            </a:r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48</a:t>
            </a:fld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Half-Adder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The most basic digital arithmetic circuit is the addition of two binary digits.</a:t>
            </a:r>
          </a:p>
          <a:p>
            <a:r>
              <a:rPr lang="en-US"/>
              <a:t>A combinational circuit that performs the arithmetic addition of two bits is called a half-adder.</a:t>
            </a:r>
          </a:p>
          <a:p>
            <a:r>
              <a:rPr lang="en-US"/>
              <a:t>One that performs the addition of three bits (two significant its and a previous carry) is called a full-adder.</a:t>
            </a:r>
          </a:p>
          <a:p>
            <a:r>
              <a:rPr lang="en-US"/>
              <a:t>The name of the former stems from the fact that two half-adders are needed to implement a full-adder.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2828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Half-Adder</a:t>
            </a:r>
            <a:endParaRPr lang="th-TH" dirty="0"/>
          </a:p>
        </p:txBody>
      </p:sp>
      <p:pic>
        <p:nvPicPr>
          <p:cNvPr id="8" name="Content Placeholder 7" descr="figure 1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826041" cy="2747589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6</a:t>
            </a:fld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Half-Adder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assign symbols x and y to the two input variables, and S (for sum) and C (for carry) to the two output variables.</a:t>
            </a:r>
          </a:p>
          <a:p>
            <a:r>
              <a:rPr lang="en-US" dirty="0"/>
              <a:t>The C output is 0 unless both inputs are 1.</a:t>
            </a:r>
          </a:p>
          <a:p>
            <a:r>
              <a:rPr lang="en-US" dirty="0"/>
              <a:t>The S output represents the least significant bit of the sum.</a:t>
            </a:r>
          </a:p>
          <a:p>
            <a:r>
              <a:rPr lang="en-US" dirty="0"/>
              <a:t>S = </a:t>
            </a:r>
            <a:r>
              <a:rPr lang="en-US" dirty="0" err="1"/>
              <a:t>x</a:t>
            </a:r>
            <a:r>
              <a:rPr lang="en-US" dirty="0" err="1">
                <a:sym typeface="Symbol"/>
              </a:rPr>
              <a:t>y</a:t>
            </a:r>
            <a:r>
              <a:rPr lang="en-US" dirty="0"/>
              <a:t> + </a:t>
            </a:r>
            <a:r>
              <a:rPr lang="en-US" dirty="0" err="1"/>
              <a:t>xy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= x </a:t>
            </a:r>
            <a:r>
              <a:rPr lang="en-US" dirty="0">
                <a:sym typeface="Symbol"/>
              </a:rPr>
              <a:t> </a:t>
            </a:r>
            <a:r>
              <a:rPr lang="en-US" dirty="0"/>
              <a:t>y</a:t>
            </a:r>
          </a:p>
          <a:p>
            <a:r>
              <a:rPr lang="en-US" dirty="0"/>
              <a:t>C = </a:t>
            </a:r>
            <a:r>
              <a:rPr lang="en-US" dirty="0" err="1"/>
              <a:t>xy</a:t>
            </a:r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7</a:t>
            </a:fld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Full-Adder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full-adder is a combinational circuit that forms the arithmetic sum of three input bits.</a:t>
            </a:r>
          </a:p>
          <a:p>
            <a:r>
              <a:rPr lang="en-US" dirty="0"/>
              <a:t>Two of the input variables, denoted by x and y, represent the two significant bits to be added.</a:t>
            </a:r>
          </a:p>
          <a:p>
            <a:r>
              <a:rPr lang="en-US" dirty="0"/>
              <a:t>The third input, z, represents the carry from the previous lower significant position.</a:t>
            </a:r>
          </a:p>
          <a:p>
            <a:r>
              <a:rPr lang="en-US" dirty="0"/>
              <a:t>The two outputs are designated by the symbols S </a:t>
            </a:r>
            <a:br>
              <a:rPr lang="en-US" dirty="0"/>
            </a:br>
            <a:r>
              <a:rPr lang="en-US" dirty="0"/>
              <a:t>(for sum) and C (for carry).</a:t>
            </a:r>
          </a:p>
          <a:p>
            <a:r>
              <a:rPr lang="en-US" dirty="0"/>
              <a:t>The binary variable S gives the value of the least significant bit of the sum.</a:t>
            </a:r>
          </a:p>
          <a:p>
            <a:r>
              <a:rPr lang="en-US" dirty="0"/>
              <a:t>The binary variable C gives the output carry.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063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Full-Adder</a:t>
            </a:r>
            <a:endParaRPr lang="th-TH" dirty="0"/>
          </a:p>
        </p:txBody>
      </p:sp>
      <p:pic>
        <p:nvPicPr>
          <p:cNvPr id="8" name="Content Placeholder 7" descr="table 1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3998172" cy="4198393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9</a:t>
            </a:fld>
            <a:endParaRPr lang="th-TH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4979</TotalTime>
  <Words>2016</Words>
  <Application>Microsoft Office PowerPoint</Application>
  <PresentationFormat>On-screen Show (4:3)</PresentationFormat>
  <Paragraphs>237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ชุดรูปแบบของ Office</vt:lpstr>
      <vt:lpstr>Computer Architecture</vt:lpstr>
      <vt:lpstr>Outline</vt:lpstr>
      <vt:lpstr>Combinational Circuits</vt:lpstr>
      <vt:lpstr>Block Diagram of  a Combinational Circuit</vt:lpstr>
      <vt:lpstr>Half-Adder</vt:lpstr>
      <vt:lpstr>Half-Adder</vt:lpstr>
      <vt:lpstr>Half-Adder</vt:lpstr>
      <vt:lpstr>Full-Adder</vt:lpstr>
      <vt:lpstr>Truth Table for Full-Adder</vt:lpstr>
      <vt:lpstr>Maps for Full-Adder</vt:lpstr>
      <vt:lpstr>Full-Adder Circuit</vt:lpstr>
      <vt:lpstr>Flip-Flops</vt:lpstr>
      <vt:lpstr>Flip-Flops</vt:lpstr>
      <vt:lpstr>SR Flip-Flop</vt:lpstr>
      <vt:lpstr>SR Flip-Flop</vt:lpstr>
      <vt:lpstr>SR (Set-Reset) Flip-Flop</vt:lpstr>
      <vt:lpstr>D Flip-Flop</vt:lpstr>
      <vt:lpstr>D (Data) Flip-Flop</vt:lpstr>
      <vt:lpstr>JK Flip-Flop</vt:lpstr>
      <vt:lpstr>JK Flip-Flop</vt:lpstr>
      <vt:lpstr>T Flip-Flop</vt:lpstr>
      <vt:lpstr>T (Toggle) Flip-Flop</vt:lpstr>
      <vt:lpstr>Edge-Triggered Flip-Flops</vt:lpstr>
      <vt:lpstr>Positive-Edge-Triggered D Flip-Flop</vt:lpstr>
      <vt:lpstr>Negative-Edge-Triggered D Flip-Flop</vt:lpstr>
      <vt:lpstr>Edge-Triggered D Flip-Flops</vt:lpstr>
      <vt:lpstr>Excitation Tables</vt:lpstr>
      <vt:lpstr>Excitation Table for 4 Flip-Flops</vt:lpstr>
      <vt:lpstr>Excitation Tables</vt:lpstr>
      <vt:lpstr>Sequential Circuits</vt:lpstr>
      <vt:lpstr>Block Diagram of  a Clocked Synchronous Sequential Circuit</vt:lpstr>
      <vt:lpstr>Example of a Sequential Circuit</vt:lpstr>
      <vt:lpstr>Flip-Flop Input Equations</vt:lpstr>
      <vt:lpstr>Flip-Flop Input Equations</vt:lpstr>
      <vt:lpstr>State Table</vt:lpstr>
      <vt:lpstr>State Table for Sequential Circuit</vt:lpstr>
      <vt:lpstr>State Diagram</vt:lpstr>
      <vt:lpstr>State Diagrams of Sequential Circuit</vt:lpstr>
      <vt:lpstr>Design Example</vt:lpstr>
      <vt:lpstr>Design Example</vt:lpstr>
      <vt:lpstr>State Diagram for Binary Counter</vt:lpstr>
      <vt:lpstr>The Excitation Table for Binary Counter</vt:lpstr>
      <vt:lpstr>The Excitation Table for Binary Counter</vt:lpstr>
      <vt:lpstr>Excitation Table for Binary Counter</vt:lpstr>
      <vt:lpstr>The Design of Logic Circuit Diagram</vt:lpstr>
      <vt:lpstr>Maps for  Combinatorial Circuit of Counter</vt:lpstr>
      <vt:lpstr>Logic Diagram of  a 2-Bit Binary Counter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subject>Part II</dc:subject>
  <dc:creator>Chumphol Bunkhumpornpat</dc:creator>
  <cp:lastModifiedBy>CHUMPHOL BUNKHUMPORNPAT</cp:lastModifiedBy>
  <cp:revision>595</cp:revision>
  <cp:lastPrinted>2013-08-22T05:30:40Z</cp:lastPrinted>
  <dcterms:created xsi:type="dcterms:W3CDTF">2012-04-29T10:21:48Z</dcterms:created>
  <dcterms:modified xsi:type="dcterms:W3CDTF">2019-04-20T10:07:06Z</dcterms:modified>
</cp:coreProperties>
</file>